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74" r:id="rId4"/>
    <p:sldId id="275" r:id="rId5"/>
    <p:sldId id="276" r:id="rId6"/>
    <p:sldId id="278" r:id="rId7"/>
    <p:sldId id="258" r:id="rId8"/>
    <p:sldId id="259" r:id="rId9"/>
    <p:sldId id="270" r:id="rId10"/>
    <p:sldId id="261" r:id="rId11"/>
    <p:sldId id="271" r:id="rId12"/>
    <p:sldId id="272" r:id="rId13"/>
    <p:sldId id="267" r:id="rId14"/>
    <p:sldId id="277" r:id="rId15"/>
    <p:sldId id="263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15CB0-7B1E-40B8-87CE-EF261FF41C6B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35F02-0F00-4E13-A442-ACB39400E7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90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9461D-FE24-4672-B523-BD2CE2C02F14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46D7A-007F-4582-8D75-5FB156D00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223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приказом ректора № 2.,№ 1/20 от 13 марта 2015г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46D7A-007F-4582-8D75-5FB156D001A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921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AB4B681-9FF0-4928-B56E-A056A03D83C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7DDB169-2473-4979-82C2-E6D2F78CB519}" type="datetimeFigureOut">
              <a:rPr lang="ru-RU" smtClean="0"/>
              <a:t>11.03.2017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2312739"/>
            <a:ext cx="6912768" cy="1692326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2800" b="0" dirty="0" smtClean="0">
                <a:solidFill>
                  <a:srgbClr val="002060"/>
                </a:solidFill>
                <a:effectLst/>
              </a:rPr>
            </a:br>
            <a:r>
              <a:rPr lang="ru-RU" sz="2800" b="0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2800" b="0" dirty="0" smtClean="0">
                <a:solidFill>
                  <a:srgbClr val="002060"/>
                </a:solidFill>
                <a:effectLst/>
              </a:rPr>
            </a:br>
            <a:r>
              <a:rPr lang="en-US" sz="2200" b="0" dirty="0">
                <a:solidFill>
                  <a:srgbClr val="002060"/>
                </a:solidFill>
                <a:effectLst/>
              </a:rPr>
              <a:t>Kyrgyz State University of Construction, Transport and Architecture </a:t>
            </a:r>
            <a:r>
              <a:rPr lang="en-US" sz="2200" b="0" dirty="0" err="1">
                <a:solidFill>
                  <a:srgbClr val="002060"/>
                </a:solidFill>
                <a:effectLst/>
              </a:rPr>
              <a:t>n.a</a:t>
            </a:r>
            <a:r>
              <a:rPr lang="en-US" sz="2200" b="0" dirty="0">
                <a:solidFill>
                  <a:srgbClr val="002060"/>
                </a:solidFill>
                <a:effectLst/>
              </a:rPr>
              <a:t>. N. </a:t>
            </a:r>
            <a:r>
              <a:rPr lang="en-US" sz="2200" b="0" dirty="0" err="1" smtClean="0">
                <a:solidFill>
                  <a:srgbClr val="002060"/>
                </a:solidFill>
                <a:effectLst/>
              </a:rPr>
              <a:t>Isanov</a:t>
            </a:r>
            <a:r>
              <a:rPr lang="ru-RU" sz="2200" b="0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2200" b="0" dirty="0" smtClean="0">
                <a:solidFill>
                  <a:srgbClr val="002060"/>
                </a:solidFill>
                <a:effectLst/>
              </a:rPr>
            </a:br>
            <a:r>
              <a:rPr lang="ru-RU" sz="2200" b="0" dirty="0">
                <a:solidFill>
                  <a:srgbClr val="002060"/>
                </a:solidFill>
                <a:effectLst/>
              </a:rPr>
              <a:t/>
            </a:r>
            <a:br>
              <a:rPr lang="ru-RU" sz="2200" b="0" dirty="0">
                <a:solidFill>
                  <a:srgbClr val="002060"/>
                </a:solidFill>
                <a:effectLst/>
              </a:rPr>
            </a:br>
            <a:r>
              <a:rPr lang="ru-RU" sz="2200" b="0" dirty="0" smtClean="0">
                <a:solidFill>
                  <a:srgbClr val="002060"/>
                </a:solidFill>
                <a:effectLst/>
              </a:rPr>
              <a:t>Кыргызский </a:t>
            </a:r>
            <a:r>
              <a:rPr lang="ru-RU" sz="2200" b="0" dirty="0" smtClean="0">
                <a:solidFill>
                  <a:srgbClr val="002060"/>
                </a:solidFill>
                <a:effectLst/>
              </a:rPr>
              <a:t>Государственный Университет </a:t>
            </a:r>
            <a:r>
              <a:rPr lang="ru-RU" sz="2200" b="0" dirty="0">
                <a:solidFill>
                  <a:srgbClr val="002060"/>
                </a:solidFill>
                <a:effectLst/>
              </a:rPr>
              <a:t>Т</a:t>
            </a:r>
            <a:r>
              <a:rPr lang="ru-RU" sz="2200" b="0" dirty="0" smtClean="0">
                <a:solidFill>
                  <a:srgbClr val="002060"/>
                </a:solidFill>
                <a:effectLst/>
              </a:rPr>
              <a:t>ранспорта, Строительства и Архитектуры им. </a:t>
            </a:r>
            <a:r>
              <a:rPr lang="ru-RU" sz="2200" b="0" dirty="0" err="1" smtClean="0">
                <a:solidFill>
                  <a:srgbClr val="002060"/>
                </a:solidFill>
                <a:effectLst/>
              </a:rPr>
              <a:t>Насирдина</a:t>
            </a:r>
            <a:r>
              <a:rPr lang="ru-RU" sz="2200" b="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2200" b="0" dirty="0" err="1" smtClean="0">
                <a:solidFill>
                  <a:srgbClr val="002060"/>
                </a:solidFill>
                <a:effectLst/>
              </a:rPr>
              <a:t>Исанова</a:t>
            </a:r>
            <a:r>
              <a:rPr lang="ru-RU" sz="2200" b="0" dirty="0" smtClean="0">
                <a:solidFill>
                  <a:srgbClr val="002060"/>
                </a:solidFill>
                <a:effectLst/>
              </a:rPr>
              <a:t>.</a:t>
            </a:r>
            <a:endParaRPr lang="ru-RU" sz="2200" b="0" dirty="0">
              <a:solidFill>
                <a:srgbClr val="002060"/>
              </a:solidFill>
              <a:effectLst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897"/>
          <a:stretch/>
        </p:blipFill>
        <p:spPr bwMode="auto">
          <a:xfrm>
            <a:off x="3659524" y="188640"/>
            <a:ext cx="1920588" cy="186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2307178" y="4171400"/>
            <a:ext cx="6009238" cy="1014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000" i="1" dirty="0" smtClean="0">
                <a:solidFill>
                  <a:srgbClr val="002060"/>
                </a:solidFill>
              </a:rPr>
              <a:t>Опыт международной аккредитации образовательных программ</a:t>
            </a:r>
            <a:endParaRPr lang="ru-RU" sz="3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760132" y="6453336"/>
            <a:ext cx="334837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rgbClr val="000000"/>
                </a:solidFill>
              </a:rPr>
              <a:t>Бишкек, 11 марта 2017 г..</a:t>
            </a:r>
            <a:endParaRPr lang="ru-RU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9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95536" y="88950"/>
            <a:ext cx="8496944" cy="684756"/>
            <a:chOff x="395536" y="88950"/>
            <a:chExt cx="8496944" cy="684756"/>
          </a:xfrm>
        </p:grpSpPr>
        <p:sp>
          <p:nvSpPr>
            <p:cNvPr id="7" name="TextBox 6"/>
            <p:cNvSpPr txBox="1"/>
            <p:nvPr/>
          </p:nvSpPr>
          <p:spPr>
            <a:xfrm>
              <a:off x="963548" y="116632"/>
              <a:ext cx="73528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TEMPUS project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 / </a:t>
              </a:r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QUEECA – Central Asian workshop on the results of the accreditation visits</a:t>
              </a:r>
              <a:endParaRPr lang="ru-RU" sz="1400" i="1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Кыргызский Государственный Университет Строительства, </a:t>
              </a:r>
              <a:r>
                <a:rPr lang="ru-RU" sz="1400" i="1" dirty="0">
                  <a:solidFill>
                    <a:schemeClr val="tx1">
                      <a:lumMod val="50000"/>
                    </a:schemeClr>
                  </a:solidFill>
                </a:rPr>
                <a:t>Т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ранспорта и Архитектуры</a:t>
              </a: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897"/>
            <a:stretch/>
          </p:blipFill>
          <p:spPr bwMode="auto">
            <a:xfrm>
              <a:off x="395536" y="116632"/>
              <a:ext cx="648072" cy="629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 descr="http://eeas.europa.eu/delegations/tajikistan/images/content/press_corner/tempus-logo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88950"/>
              <a:ext cx="648072" cy="684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5616" y="692696"/>
              <a:ext cx="705678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87293" y="980728"/>
            <a:ext cx="8156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процессе подготовки образовательной программы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«Промышленное и гражданское строительство (ПГС)» к профессионально общественной аккредитации: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2348880"/>
            <a:ext cx="67687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</a:rPr>
              <a:t>около 130 преподавателей прошли тренинги  в </a:t>
            </a:r>
            <a:r>
              <a:rPr lang="ru-RU" sz="2200" dirty="0" err="1" smtClean="0">
                <a:solidFill>
                  <a:srgbClr val="002060"/>
                </a:solidFill>
              </a:rPr>
              <a:t>Аккредитационном</a:t>
            </a:r>
            <a:r>
              <a:rPr lang="ru-RU" sz="2200" dirty="0" smtClean="0">
                <a:solidFill>
                  <a:srgbClr val="002060"/>
                </a:solidFill>
              </a:rPr>
              <a:t> Агентстве </a:t>
            </a:r>
            <a:r>
              <a:rPr lang="en-US" sz="2200" dirty="0" err="1" smtClean="0">
                <a:solidFill>
                  <a:srgbClr val="002060"/>
                </a:solidFill>
              </a:rPr>
              <a:t>EdNet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по </a:t>
            </a:r>
            <a:r>
              <a:rPr lang="ru-RU" sz="2200" dirty="0">
                <a:solidFill>
                  <a:srgbClr val="002060"/>
                </a:solidFill>
              </a:rPr>
              <a:t>вопросам гарантии качества и </a:t>
            </a:r>
            <a:r>
              <a:rPr lang="ru-RU" sz="2200" dirty="0" smtClean="0">
                <a:solidFill>
                  <a:srgbClr val="002060"/>
                </a:solidFill>
              </a:rPr>
              <a:t>самооценки</a:t>
            </a:r>
            <a:r>
              <a:rPr lang="ru-RU" sz="2200" i="1" dirty="0" smtClean="0">
                <a:solidFill>
                  <a:srgbClr val="000000"/>
                </a:solidFill>
              </a:rPr>
              <a:t>.  2014 – 2015 годы. 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</a:rPr>
              <a:t>в рамках проекта </a:t>
            </a:r>
            <a:r>
              <a:rPr lang="en-US" sz="2200" dirty="0" smtClean="0">
                <a:solidFill>
                  <a:srgbClr val="002060"/>
                </a:solidFill>
              </a:rPr>
              <a:t>QUEECA </a:t>
            </a:r>
            <a:r>
              <a:rPr lang="ru-RU" sz="2200" dirty="0" smtClean="0">
                <a:solidFill>
                  <a:srgbClr val="002060"/>
                </a:solidFill>
              </a:rPr>
              <a:t>9 сотрудников университета прошли тренинг, проведенный  </a:t>
            </a:r>
            <a:r>
              <a:rPr lang="ru-RU" sz="2200" dirty="0" err="1" smtClean="0">
                <a:solidFill>
                  <a:srgbClr val="002060"/>
                </a:solidFill>
              </a:rPr>
              <a:t>Аккредитационным</a:t>
            </a:r>
            <a:r>
              <a:rPr lang="ru-RU" sz="2200" dirty="0" smtClean="0">
                <a:solidFill>
                  <a:srgbClr val="002060"/>
                </a:solidFill>
              </a:rPr>
              <a:t> Агентством </a:t>
            </a:r>
            <a:r>
              <a:rPr lang="en-US" sz="2200" dirty="0" smtClean="0">
                <a:solidFill>
                  <a:srgbClr val="002060"/>
                </a:solidFill>
              </a:rPr>
              <a:t>ASIIN </a:t>
            </a:r>
            <a:r>
              <a:rPr lang="ru-RU" sz="2200" dirty="0" smtClean="0">
                <a:solidFill>
                  <a:srgbClr val="002060"/>
                </a:solidFill>
              </a:rPr>
              <a:t> (Германия). </a:t>
            </a:r>
            <a:r>
              <a:rPr lang="ru-RU" sz="2200" i="1" dirty="0" smtClean="0">
                <a:solidFill>
                  <a:srgbClr val="000000"/>
                </a:solidFill>
              </a:rPr>
              <a:t>С 24 по 26 марта 2014 г.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</a:rPr>
              <a:t>9 сотрудников принимали участие в семинар-тренинге, проведенный АЦ АИОР. 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i="1" dirty="0" smtClean="0">
                <a:solidFill>
                  <a:srgbClr val="000000"/>
                </a:solidFill>
              </a:rPr>
              <a:t>С 1 по 3 марта 2015 г.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</a:rPr>
              <a:t>Создана рабочая группа по организацию и проведению самооценки ОП ПГС.</a:t>
            </a:r>
            <a:r>
              <a:rPr lang="ru-RU" sz="2200" dirty="0"/>
              <a:t> </a:t>
            </a:r>
            <a:r>
              <a:rPr lang="ru-RU" sz="2200" i="1" dirty="0" smtClean="0">
                <a:solidFill>
                  <a:srgbClr val="000000"/>
                </a:solidFill>
              </a:rPr>
              <a:t>Приказ № </a:t>
            </a:r>
            <a:r>
              <a:rPr lang="ru-RU" sz="2200" i="1" dirty="0">
                <a:solidFill>
                  <a:srgbClr val="000000"/>
                </a:solidFill>
              </a:rPr>
              <a:t>1/20 от </a:t>
            </a:r>
            <a:r>
              <a:rPr lang="ru-RU" sz="2200" i="1" dirty="0" smtClean="0">
                <a:solidFill>
                  <a:srgbClr val="000000"/>
                </a:solidFill>
              </a:rPr>
              <a:t>13.03.2015. </a:t>
            </a:r>
            <a:endParaRPr lang="ru-RU" sz="2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72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95536" y="88950"/>
            <a:ext cx="8496944" cy="684756"/>
            <a:chOff x="395536" y="88950"/>
            <a:chExt cx="8496944" cy="684756"/>
          </a:xfrm>
        </p:grpSpPr>
        <p:sp>
          <p:nvSpPr>
            <p:cNvPr id="7" name="TextBox 6"/>
            <p:cNvSpPr txBox="1"/>
            <p:nvPr/>
          </p:nvSpPr>
          <p:spPr>
            <a:xfrm>
              <a:off x="963548" y="116632"/>
              <a:ext cx="73528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TEMPUS project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 / </a:t>
              </a:r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QUEECA – Central Asian workshop on the results of the accreditation visits</a:t>
              </a:r>
              <a:endParaRPr lang="ru-RU" sz="1400" i="1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Кыргызский Государственный Университет Строительства, </a:t>
              </a:r>
              <a:r>
                <a:rPr lang="ru-RU" sz="1400" i="1" dirty="0">
                  <a:solidFill>
                    <a:schemeClr val="tx1">
                      <a:lumMod val="50000"/>
                    </a:schemeClr>
                  </a:solidFill>
                </a:rPr>
                <a:t>Т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ранспорта и Архитектуры</a:t>
              </a: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897"/>
            <a:stretch/>
          </p:blipFill>
          <p:spPr bwMode="auto">
            <a:xfrm>
              <a:off x="395536" y="116632"/>
              <a:ext cx="648072" cy="629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 descr="http://eeas.europa.eu/delegations/tajikistan/images/content/press_corner/tempus-logo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88950"/>
              <a:ext cx="648072" cy="684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5616" y="692696"/>
              <a:ext cx="705678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87293" y="980728"/>
            <a:ext cx="8156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рамках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процедур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аккредитации образовательной программы «Промышленное и гражданское строительство» 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2215892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200" dirty="0" smtClean="0"/>
              <a:t>Проведены </a:t>
            </a:r>
            <a:r>
              <a:rPr lang="ru-RU" sz="2200" dirty="0"/>
              <a:t>ряд  совещаний и заседаний по выработке  плана мероприятий по проведению самооценки образовательной программы </a:t>
            </a:r>
            <a:r>
              <a:rPr lang="ru-RU" sz="2200" dirty="0" smtClean="0"/>
              <a:t>ПГС </a:t>
            </a:r>
            <a:r>
              <a:rPr lang="ru-RU" sz="2200" dirty="0"/>
              <a:t>в соответствии с критериями </a:t>
            </a:r>
            <a:r>
              <a:rPr lang="ru-RU" sz="2200" dirty="0" smtClean="0"/>
              <a:t>АЦ </a:t>
            </a:r>
            <a:r>
              <a:rPr lang="ru-RU" sz="2200" dirty="0"/>
              <a:t>АИОР.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200" dirty="0"/>
              <a:t>Выработаны механизмы сбора и анализа информации и данных.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/>
              <a:t>Проведены встречи с </a:t>
            </a:r>
            <a:r>
              <a:rPr lang="ru-RU" sz="2200" dirty="0" smtClean="0"/>
              <a:t>ППС, выпускниками и со студентами.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rgbClr val="002060"/>
                </a:solidFill>
              </a:rPr>
              <a:t>Проведены круглые столы с участием представителей строительных организаций, а также  </a:t>
            </a:r>
            <a:r>
              <a:rPr lang="ru-RU" sz="2200" dirty="0" smtClean="0"/>
              <a:t>с </a:t>
            </a:r>
            <a:r>
              <a:rPr lang="ru-RU" sz="2200" dirty="0"/>
              <a:t>представителями государственных проектных организаций, специализирующиеся проектированием жилищных, гражданских и промышленных объектов </a:t>
            </a:r>
            <a:r>
              <a:rPr lang="ru-RU" sz="2200" i="1" dirty="0" smtClean="0">
                <a:solidFill>
                  <a:srgbClr val="000000"/>
                </a:solidFill>
              </a:rPr>
              <a:t>(34 организаций).</a:t>
            </a:r>
          </a:p>
        </p:txBody>
      </p:sp>
    </p:spTree>
    <p:extLst>
      <p:ext uri="{BB962C8B-B14F-4D97-AF65-F5344CB8AC3E}">
        <p14:creationId xmlns:p14="http://schemas.microsoft.com/office/powerpoint/2010/main" val="32008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95536" y="88950"/>
            <a:ext cx="8496944" cy="684756"/>
            <a:chOff x="395536" y="88950"/>
            <a:chExt cx="8496944" cy="684756"/>
          </a:xfrm>
        </p:grpSpPr>
        <p:sp>
          <p:nvSpPr>
            <p:cNvPr id="7" name="TextBox 6"/>
            <p:cNvSpPr txBox="1"/>
            <p:nvPr/>
          </p:nvSpPr>
          <p:spPr>
            <a:xfrm>
              <a:off x="963548" y="116632"/>
              <a:ext cx="73528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TEMPUS project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 / </a:t>
              </a:r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QUEECA – Central Asian workshop on the results of the accreditation visits</a:t>
              </a:r>
              <a:endParaRPr lang="ru-RU" sz="1400" i="1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Кыргызский Государственный Университет Строительства, </a:t>
              </a:r>
              <a:r>
                <a:rPr lang="ru-RU" sz="1400" i="1" dirty="0">
                  <a:solidFill>
                    <a:schemeClr val="tx1">
                      <a:lumMod val="50000"/>
                    </a:schemeClr>
                  </a:solidFill>
                </a:rPr>
                <a:t>Т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ранспорта и Архитектуры</a:t>
              </a: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897"/>
            <a:stretch/>
          </p:blipFill>
          <p:spPr bwMode="auto">
            <a:xfrm>
              <a:off x="395536" y="116632"/>
              <a:ext cx="648072" cy="629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 descr="http://eeas.europa.eu/delegations/tajikistan/images/content/press_corner/tempus-logo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88950"/>
              <a:ext cx="648072" cy="684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5616" y="692696"/>
              <a:ext cx="705678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87293" y="980728"/>
            <a:ext cx="8156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рамках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процедур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аккредитации образовательной программы «Промышленное и гражданское строительство» 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3608" y="2420888"/>
            <a:ext cx="75248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Проведена самооценка образовательной программы. </a:t>
            </a:r>
            <a:r>
              <a:rPr lang="ru-RU" sz="2400" i="1" dirty="0" smtClean="0">
                <a:solidFill>
                  <a:srgbClr val="000000"/>
                </a:solidFill>
              </a:rPr>
              <a:t>В период с 13 марта по 11 мая 2015 года.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ru-RU" sz="2400" i="1" dirty="0" smtClean="0">
              <a:solidFill>
                <a:srgbClr val="00000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Подготовлен Отчет по итогам самооценки образовательной программы. </a:t>
            </a:r>
            <a:r>
              <a:rPr lang="ru-RU" sz="2400" i="1" dirty="0" smtClean="0">
                <a:solidFill>
                  <a:srgbClr val="000000"/>
                </a:solidFill>
              </a:rPr>
              <a:t>(Т1- 118 стр., Т2-238 стр., Т3-80 стр.)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Экспертной комиссией, созданная  АЦ АИОР проведен </a:t>
            </a:r>
            <a:r>
              <a:rPr lang="ru-RU" sz="2400" dirty="0"/>
              <a:t>аудит </a:t>
            </a:r>
            <a:r>
              <a:rPr lang="ru-RU" sz="2400" dirty="0" smtClean="0"/>
              <a:t>образовательной программы. </a:t>
            </a:r>
            <a:r>
              <a:rPr lang="ru-RU" sz="2400" i="1" dirty="0" smtClean="0">
                <a:solidFill>
                  <a:srgbClr val="000000"/>
                </a:solidFill>
              </a:rPr>
              <a:t>В период с 1 по 4 июня 2015 года.</a:t>
            </a:r>
          </a:p>
        </p:txBody>
      </p:sp>
    </p:spTree>
    <p:extLst>
      <p:ext uri="{BB962C8B-B14F-4D97-AF65-F5344CB8AC3E}">
        <p14:creationId xmlns:p14="http://schemas.microsoft.com/office/powerpoint/2010/main" val="33781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95536" y="88950"/>
            <a:ext cx="8496944" cy="684756"/>
            <a:chOff x="395536" y="88950"/>
            <a:chExt cx="8496944" cy="684756"/>
          </a:xfrm>
        </p:grpSpPr>
        <p:sp>
          <p:nvSpPr>
            <p:cNvPr id="7" name="TextBox 6"/>
            <p:cNvSpPr txBox="1"/>
            <p:nvPr/>
          </p:nvSpPr>
          <p:spPr>
            <a:xfrm>
              <a:off x="963548" y="116632"/>
              <a:ext cx="73528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TEMPUS project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 / </a:t>
              </a:r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QUEECA – Central Asian workshop on the results of the accreditation visits</a:t>
              </a:r>
              <a:endParaRPr lang="ru-RU" sz="1400" i="1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Кыргызский Государственный Университет Строительства, </a:t>
              </a:r>
              <a:r>
                <a:rPr lang="ru-RU" sz="1400" i="1" dirty="0">
                  <a:solidFill>
                    <a:schemeClr val="tx1">
                      <a:lumMod val="50000"/>
                    </a:schemeClr>
                  </a:solidFill>
                </a:rPr>
                <a:t>Т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ранспорта и Архитектуры</a:t>
              </a: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897"/>
            <a:stretch/>
          </p:blipFill>
          <p:spPr bwMode="auto">
            <a:xfrm>
              <a:off x="395536" y="116632"/>
              <a:ext cx="648072" cy="629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 descr="http://eeas.europa.eu/delegations/tajikistan/images/content/press_corner/tempus-logo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88950"/>
              <a:ext cx="648072" cy="684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5616" y="692696"/>
              <a:ext cx="705678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043608" y="98072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АЦ АИОР / Критерии профессионально-общественной аккредитации образовательных программ в области техники и технологий 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680" y="2348880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rgbClr val="002060"/>
                </a:solidFill>
              </a:rPr>
              <a:t>Критерий 1. Цели </a:t>
            </a:r>
            <a:r>
              <a:rPr lang="ru-RU" sz="2200" dirty="0" smtClean="0">
                <a:solidFill>
                  <a:srgbClr val="002060"/>
                </a:solidFill>
              </a:rPr>
              <a:t>программы. 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2. Содержание </a:t>
            </a:r>
            <a:r>
              <a:rPr lang="ru-RU" sz="2200" dirty="0" smtClean="0">
                <a:solidFill>
                  <a:srgbClr val="002060"/>
                </a:solidFill>
              </a:rPr>
              <a:t>программы.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3. Студенты и учебный </a:t>
            </a:r>
            <a:r>
              <a:rPr lang="ru-RU" sz="2200" dirty="0" smtClean="0">
                <a:solidFill>
                  <a:srgbClr val="002060"/>
                </a:solidFill>
              </a:rPr>
              <a:t>процесс.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4. Профессорско-преподавательский </a:t>
            </a:r>
            <a:r>
              <a:rPr lang="ru-RU" sz="2200" dirty="0" smtClean="0">
                <a:solidFill>
                  <a:srgbClr val="002060"/>
                </a:solidFill>
              </a:rPr>
              <a:t>состав.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5. Подготовка к профессиональной </a:t>
            </a:r>
            <a:r>
              <a:rPr lang="ru-RU" sz="2200" dirty="0" smtClean="0">
                <a:solidFill>
                  <a:srgbClr val="002060"/>
                </a:solidFill>
              </a:rPr>
              <a:t>деятельности.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6. Материально-техническая </a:t>
            </a:r>
            <a:r>
              <a:rPr lang="ru-RU" sz="2200" dirty="0" smtClean="0">
                <a:solidFill>
                  <a:srgbClr val="002060"/>
                </a:solidFill>
              </a:rPr>
              <a:t>база.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7. Информационное </a:t>
            </a:r>
            <a:r>
              <a:rPr lang="ru-RU" sz="2200" dirty="0" smtClean="0">
                <a:solidFill>
                  <a:srgbClr val="002060"/>
                </a:solidFill>
              </a:rPr>
              <a:t>обеспечение.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8. Финансы и </a:t>
            </a:r>
            <a:r>
              <a:rPr lang="ru-RU" sz="2200" dirty="0" smtClean="0">
                <a:solidFill>
                  <a:srgbClr val="002060"/>
                </a:solidFill>
              </a:rPr>
              <a:t>управление.</a:t>
            </a:r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Критерий 9. </a:t>
            </a:r>
            <a:r>
              <a:rPr lang="ru-RU" sz="2200" dirty="0" smtClean="0">
                <a:solidFill>
                  <a:srgbClr val="002060"/>
                </a:solidFill>
              </a:rPr>
              <a:t>Выпускники.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6011996"/>
            <a:ext cx="5576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http://www.ac-raee.ru/kriterii.php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026" name="Picture 2" descr="logo_a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35" y="5798289"/>
            <a:ext cx="511646" cy="583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6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uro_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559885" cy="64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Сертификат_ПГ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8214"/>
            <a:ext cx="4029724" cy="573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38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11523" y="980728"/>
            <a:ext cx="3189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Приобретенный опыт: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1692091"/>
            <a:ext cx="7272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Определены механизмы формирования Целей и Результатов обучения образовательной программы.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/>
              <a:t>Выработана методология формирования результатов обучения дисциплин и взаимосвязи с Результатами обучения образовательной программы.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Выработана  система взаимодействия  всех структурных подразделений университета.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Выработаны механизмы оценки и корректировки Результатов обучения и Целей программы.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Определены формы и методы взаимодействия со </a:t>
            </a:r>
            <a:r>
              <a:rPr lang="ru-RU" sz="2200" dirty="0" err="1" smtClean="0"/>
              <a:t>стейкхолдерами</a:t>
            </a:r>
            <a:r>
              <a:rPr lang="ru-RU" sz="2200" dirty="0" smtClean="0"/>
              <a:t>, в частности с работодателями и с выпускниками.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Выработана определенная методология проведения самооценки образовательной программы.   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2306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15616" y="980728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Дальнейшие шаги: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59632" y="1712997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Принятие Плана по улучшению качества реализации ОП ПГС , с учетом рекомендаций экспертной комиссии.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Организация серии семинар-тренингов для ППС.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Формирование Целей и Результатов обучения по всем образовательным программам.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Проведение </a:t>
            </a:r>
            <a:r>
              <a:rPr lang="ru-RU" sz="2400" dirty="0"/>
              <a:t>институциональной самооценки.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Проведение самооценки по всем образовательным программам, реализуемых в университете.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Подготовка всех образовательных программ к профессионально-общественной аккредитации.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0457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16" y="211687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52150"/>
            <a:ext cx="3228781" cy="430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9200" y="385877"/>
            <a:ext cx="547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Первый опыт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КГУСТА по аккредитации: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27984" y="847542"/>
            <a:ext cx="4536504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рамках проекта «Внедрение учебной программы по подготовке бакалавров по информатике Западно-саксонского университета прикладных наук (Германия) в Кыргызско-германский факультет информатики КГУСТА» (2008 – 2015)  программы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DAAD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образовательная программа «Информатика» был аккредитован Германским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Аккредитационным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Агентством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ASIIN</a:t>
            </a:r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IIN_2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92" y="256028"/>
            <a:ext cx="4360108" cy="611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20072" y="1844824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bg2">
                    <a:lumMod val="10000"/>
                  </a:schemeClr>
                </a:solidFill>
              </a:rPr>
              <a:t>Сертификат об аккредитации образовательной программы по направлению «Информатика» от 14.04.2014</a:t>
            </a:r>
            <a:r>
              <a:rPr lang="en-US" i="1" dirty="0">
                <a:solidFill>
                  <a:schemeClr val="bg2">
                    <a:lumMod val="10000"/>
                  </a:schemeClr>
                </a:solidFill>
              </a:rPr>
              <a:t>/</a:t>
            </a:r>
            <a:r>
              <a:rPr lang="ru-RU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i="1" dirty="0">
                <a:solidFill>
                  <a:schemeClr val="bg2">
                    <a:lumMod val="10000"/>
                  </a:schemeClr>
                </a:solidFill>
              </a:rPr>
              <a:t>EUR-ACE label 6 LLL EQR</a:t>
            </a:r>
            <a:r>
              <a:rPr lang="ru-RU" i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ru-RU" i="1" dirty="0">
                <a:solidFill>
                  <a:schemeClr val="bg2">
                    <a:lumMod val="10000"/>
                  </a:schemeClr>
                </a:solidFill>
              </a:rPr>
              <a:t>Продлены сроки </a:t>
            </a:r>
            <a:r>
              <a:rPr lang="ru-RU" i="1" dirty="0" smtClean="0">
                <a:solidFill>
                  <a:schemeClr val="bg2">
                    <a:lumMod val="10000"/>
                  </a:schemeClr>
                </a:solidFill>
              </a:rPr>
              <a:t>действия в 2015 году до 2018 года.</a:t>
            </a:r>
            <a:endParaRPr lang="ru-RU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5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9792" y="332656"/>
            <a:ext cx="3024336" cy="709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10" dirty="0" smtClean="0"/>
              <a:t>Общие </a:t>
            </a:r>
            <a:r>
              <a:rPr lang="ru-RU" sz="2210" dirty="0"/>
              <a:t>критерии </a:t>
            </a:r>
            <a:r>
              <a:rPr lang="en-US" sz="2210" dirty="0"/>
              <a:t>ASIIN</a:t>
            </a:r>
            <a:endParaRPr lang="ru-RU" sz="2210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1042081"/>
            <a:ext cx="7344816" cy="4214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программа: концепция содержание и реализация.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образовательной программы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образовательной программы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обучения модулей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Куррикулум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содержание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Перспектива рынка труда и практическая направленность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Предпосылка для допуска к обучению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Образовательная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программа: структура, методы и реализация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и модули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Учебная нагрузка / кредиты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Дидактика.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 и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Экзамены: Методы оценивания, концепция и организация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91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Ресурсы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персонала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Инвестиции и оборудования.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Документация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прозрачность.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Модульные описания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Diploma Supplement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Релевантность норм и правил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Менеджмент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качества: Дальнейшее развитие образовательной программы.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Гарантия качества и дальнейшее развитие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87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рамках программы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DAAD TNB Step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(2016 – 2019)следующие образовательные программы Кыргызско-германского факультета прикладной информатики КГУСТА в 2018 году пройдут профессионально-общественную аккредитацию у Германского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Агентства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ASIIN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buFont typeface="+mj-lt"/>
              <a:buAutoNum type="arabicParenR"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(бакалавр)</a:t>
            </a:r>
          </a:p>
          <a:p>
            <a:pPr lvl="0">
              <a:lnSpc>
                <a:spcPct val="115000"/>
              </a:lnSpc>
              <a:buFont typeface="+mj-lt"/>
              <a:buAutoNum type="arabicParenR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информатика (бакалавр)</a:t>
            </a:r>
          </a:p>
          <a:p>
            <a:pPr lvl="0">
              <a:lnSpc>
                <a:spcPct val="115000"/>
              </a:lnSpc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–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 (бакалавр)</a:t>
            </a:r>
          </a:p>
          <a:p>
            <a:pPr lvl="0">
              <a:lnSpc>
                <a:spcPct val="115000"/>
              </a:lnSpc>
              <a:buFont typeface="+mj-lt"/>
              <a:buAutoNum type="arabicParenR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Предпринимательство в сфере информационных технологий (Мастерская программа)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международных систем программного обеспечения (мастерская программа)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94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95536" y="256762"/>
            <a:ext cx="8496944" cy="629392"/>
            <a:chOff x="395536" y="116632"/>
            <a:chExt cx="7776864" cy="629392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897"/>
            <a:stretch/>
          </p:blipFill>
          <p:spPr bwMode="auto">
            <a:xfrm>
              <a:off x="395536" y="116632"/>
              <a:ext cx="648072" cy="629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5616" y="692696"/>
              <a:ext cx="705678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157761" y="980728"/>
            <a:ext cx="7374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Предпосылки к прохождению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аккредитации (2015 г):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9672" y="1794296"/>
            <a:ext cx="67687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Задача, поставленная в рамках проекта </a:t>
            </a:r>
            <a:r>
              <a:rPr lang="en-US" sz="2400" dirty="0" smtClean="0">
                <a:solidFill>
                  <a:srgbClr val="002060"/>
                </a:solidFill>
              </a:rPr>
              <a:t>TEMPUS QUEECA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(</a:t>
            </a:r>
            <a:r>
              <a:rPr lang="en-US" sz="2400" dirty="0" smtClean="0">
                <a:solidFill>
                  <a:srgbClr val="002060"/>
                </a:solidFill>
              </a:rPr>
              <a:t>Quality </a:t>
            </a:r>
            <a:r>
              <a:rPr lang="en-US" sz="2400" dirty="0">
                <a:solidFill>
                  <a:srgbClr val="002060"/>
                </a:solidFill>
              </a:rPr>
              <a:t>of Engineering Education in Central </a:t>
            </a:r>
            <a:r>
              <a:rPr lang="en-US" sz="2400" dirty="0" smtClean="0">
                <a:solidFill>
                  <a:srgbClr val="002060"/>
                </a:solidFill>
              </a:rPr>
              <a:t>Asia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530326 </a:t>
            </a:r>
            <a:r>
              <a:rPr lang="en-US" sz="2400" dirty="0">
                <a:solidFill>
                  <a:srgbClr val="002060"/>
                </a:solidFill>
              </a:rPr>
              <a:t>– TEMPUS – 1 -2012 – 1 – IT – TEMPUS - SMGR </a:t>
            </a:r>
            <a:r>
              <a:rPr lang="ru-RU" sz="2400" dirty="0" smtClean="0">
                <a:solidFill>
                  <a:srgbClr val="002060"/>
                </a:solidFill>
              </a:rPr>
              <a:t>)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Внесение </a:t>
            </a:r>
            <a:r>
              <a:rPr lang="ru-RU" sz="2400" dirty="0" smtClean="0">
                <a:solidFill>
                  <a:srgbClr val="002060"/>
                </a:solidFill>
              </a:rPr>
              <a:t>поправок в Закон Кыргызской Республики «Об образовании».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Понять «Кто мы», «Где мы», «Куда и как нам двигаться дальше».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Признание образовательной программы как на национальном, так и на международном уровне.    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1254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750500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 Направление Строительство», профиль «Промышленное и гражданское строительство».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6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95536" y="88950"/>
            <a:ext cx="8496944" cy="684756"/>
            <a:chOff x="395536" y="88950"/>
            <a:chExt cx="8496944" cy="684756"/>
          </a:xfrm>
        </p:grpSpPr>
        <p:sp>
          <p:nvSpPr>
            <p:cNvPr id="7" name="TextBox 6"/>
            <p:cNvSpPr txBox="1"/>
            <p:nvPr/>
          </p:nvSpPr>
          <p:spPr>
            <a:xfrm>
              <a:off x="963548" y="116632"/>
              <a:ext cx="73528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TEMPUS project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 / </a:t>
              </a:r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QUEECA – Central Asian workshop on the results of the accreditation visits</a:t>
              </a:r>
              <a:endParaRPr lang="ru-RU" sz="1400" i="1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Кыргызский Государственный Университет Строительства, </a:t>
              </a:r>
              <a:r>
                <a:rPr lang="ru-RU" sz="1400" i="1" dirty="0">
                  <a:solidFill>
                    <a:schemeClr val="tx1">
                      <a:lumMod val="50000"/>
                    </a:schemeClr>
                  </a:solidFill>
                </a:rPr>
                <a:t>Т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ранспорта и Архитектуры</a:t>
              </a: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897"/>
            <a:stretch/>
          </p:blipFill>
          <p:spPr bwMode="auto">
            <a:xfrm>
              <a:off x="395536" y="116632"/>
              <a:ext cx="648072" cy="629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 descr="http://eeas.europa.eu/delegations/tajikistan/images/content/press_corner/tempus-logo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88950"/>
              <a:ext cx="648072" cy="684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5616" y="692696"/>
              <a:ext cx="705678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71600" y="764704"/>
            <a:ext cx="6928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Законодательная норма  Кыргызской Республики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области обеспечения качества образования: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3608" y="1678156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Закон Кыргызской Республики </a:t>
            </a:r>
            <a:r>
              <a:rPr lang="ru-RU" sz="2400" dirty="0" smtClean="0">
                <a:solidFill>
                  <a:srgbClr val="002060"/>
                </a:solidFill>
              </a:rPr>
              <a:t>от </a:t>
            </a:r>
            <a:r>
              <a:rPr lang="ru-RU" sz="2400" dirty="0">
                <a:solidFill>
                  <a:srgbClr val="002060"/>
                </a:solidFill>
              </a:rPr>
              <a:t>4 июля 2013 года № </a:t>
            </a:r>
            <a:r>
              <a:rPr lang="ru-RU" sz="2400" dirty="0" smtClean="0">
                <a:solidFill>
                  <a:srgbClr val="002060"/>
                </a:solidFill>
              </a:rPr>
              <a:t>110 О </a:t>
            </a:r>
            <a:r>
              <a:rPr lang="ru-RU" sz="2400" dirty="0">
                <a:solidFill>
                  <a:srgbClr val="002060"/>
                </a:solidFill>
              </a:rPr>
              <a:t>внесении изменений в Закон Кыргызской Республики </a:t>
            </a:r>
            <a:r>
              <a:rPr lang="ru-RU" sz="2400" dirty="0" smtClean="0">
                <a:solidFill>
                  <a:srgbClr val="002060"/>
                </a:solidFill>
              </a:rPr>
              <a:t> «</a:t>
            </a:r>
            <a:r>
              <a:rPr lang="ru-RU" sz="2400" dirty="0">
                <a:solidFill>
                  <a:srgbClr val="002060"/>
                </a:solidFill>
              </a:rPr>
              <a:t>Об образовании</a:t>
            </a:r>
            <a:r>
              <a:rPr lang="ru-RU" sz="2400" dirty="0" smtClean="0">
                <a:solidFill>
                  <a:srgbClr val="002060"/>
                </a:solidFill>
              </a:rPr>
              <a:t>» принятый </a:t>
            </a:r>
            <a:r>
              <a:rPr lang="ru-RU" sz="2400" dirty="0" err="1" smtClean="0">
                <a:solidFill>
                  <a:srgbClr val="002060"/>
                </a:solidFill>
              </a:rPr>
              <a:t>Жогорку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Кенешем</a:t>
            </a:r>
            <a:r>
              <a:rPr lang="ru-RU" sz="2400" dirty="0" smtClean="0">
                <a:solidFill>
                  <a:srgbClr val="002060"/>
                </a:solidFill>
              </a:rPr>
              <a:t> Кыргызской Республики.</a:t>
            </a:r>
            <a:r>
              <a:rPr lang="ru-RU" altLang="ru-RU" sz="2400" dirty="0">
                <a:solidFill>
                  <a:srgbClr val="002060"/>
                </a:solidFill>
              </a:rPr>
              <a:t> </a:t>
            </a:r>
            <a:endParaRPr lang="ru-RU" alt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altLang="ru-RU" sz="2400" dirty="0" smtClean="0">
                <a:solidFill>
                  <a:srgbClr val="002060"/>
                </a:solidFill>
              </a:rPr>
              <a:t>Положение </a:t>
            </a:r>
            <a:r>
              <a:rPr lang="ru-RU" altLang="ru-RU" sz="2400" dirty="0">
                <a:solidFill>
                  <a:srgbClr val="002060"/>
                </a:solidFill>
              </a:rPr>
              <a:t>о Национальном </a:t>
            </a:r>
            <a:r>
              <a:rPr lang="ru-RU" altLang="ru-RU" sz="2400" dirty="0" err="1">
                <a:solidFill>
                  <a:srgbClr val="002060"/>
                </a:solidFill>
              </a:rPr>
              <a:t>Аккредитационном</a:t>
            </a:r>
            <a:r>
              <a:rPr lang="ru-RU" altLang="ru-RU" sz="2400" dirty="0">
                <a:solidFill>
                  <a:srgbClr val="002060"/>
                </a:solidFill>
              </a:rPr>
              <a:t> Совете Кыргызской Республики (НАС КР</a:t>
            </a:r>
            <a:r>
              <a:rPr lang="ru-RU" altLang="ru-RU" sz="2400" dirty="0" smtClean="0">
                <a:solidFill>
                  <a:srgbClr val="002060"/>
                </a:solidFill>
              </a:rPr>
              <a:t>).</a:t>
            </a:r>
            <a:endParaRPr lang="ru-RU" altLang="ru-RU" sz="24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4509120"/>
            <a:ext cx="78488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altLang="ru-RU" sz="2000" i="1" dirty="0" smtClean="0">
                <a:solidFill>
                  <a:srgbClr val="002060"/>
                </a:solidFill>
              </a:rPr>
              <a:t>«Порядок признания </a:t>
            </a:r>
            <a:r>
              <a:rPr lang="ru-RU" altLang="ru-RU" sz="2000" i="1" dirty="0" err="1" smtClean="0">
                <a:solidFill>
                  <a:srgbClr val="002060"/>
                </a:solidFill>
              </a:rPr>
              <a:t>Аккредитационных</a:t>
            </a:r>
            <a:r>
              <a:rPr lang="ru-RU" altLang="ru-RU" sz="2000" i="1" dirty="0" smtClean="0">
                <a:solidFill>
                  <a:srgbClr val="002060"/>
                </a:solidFill>
              </a:rPr>
              <a:t> Агентств».</a:t>
            </a:r>
            <a:endParaRPr lang="ru-RU" altLang="ru-RU" sz="2000" i="1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altLang="ru-RU" sz="2000" i="1" dirty="0" smtClean="0">
                <a:solidFill>
                  <a:srgbClr val="002060"/>
                </a:solidFill>
              </a:rPr>
              <a:t>«</a:t>
            </a:r>
            <a:r>
              <a:rPr lang="ru-RU" altLang="ru-RU" sz="2000" i="1" dirty="0">
                <a:solidFill>
                  <a:srgbClr val="002060"/>
                </a:solidFill>
              </a:rPr>
              <a:t>Положение об аккредитации образовательных организаций и программ».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altLang="ru-RU" sz="2000" i="1" dirty="0" smtClean="0">
                <a:solidFill>
                  <a:srgbClr val="002060"/>
                </a:solidFill>
              </a:rPr>
              <a:t>«Минимальные требования аккредитации образовательных организаций и  программ.</a:t>
            </a:r>
            <a:r>
              <a:rPr lang="ru-RU" sz="2000" i="1" dirty="0" smtClean="0">
                <a:solidFill>
                  <a:srgbClr val="002060"/>
                </a:solidFill>
              </a:rPr>
              <a:t>   </a:t>
            </a:r>
            <a:endParaRPr lang="ru-RU" sz="2000" i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4109010"/>
            <a:ext cx="8503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000000"/>
                </a:solidFill>
              </a:rPr>
              <a:t>На сегодня Правительством КР утверждены НПА с сфере аккредитации: </a:t>
            </a:r>
          </a:p>
        </p:txBody>
      </p:sp>
    </p:spTree>
    <p:extLst>
      <p:ext uri="{BB962C8B-B14F-4D97-AF65-F5344CB8AC3E}">
        <p14:creationId xmlns:p14="http://schemas.microsoft.com/office/powerpoint/2010/main" val="37418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95536" y="88950"/>
            <a:ext cx="8496944" cy="684756"/>
            <a:chOff x="395536" y="88950"/>
            <a:chExt cx="8496944" cy="684756"/>
          </a:xfrm>
        </p:grpSpPr>
        <p:sp>
          <p:nvSpPr>
            <p:cNvPr id="7" name="TextBox 6"/>
            <p:cNvSpPr txBox="1"/>
            <p:nvPr/>
          </p:nvSpPr>
          <p:spPr>
            <a:xfrm>
              <a:off x="963548" y="116632"/>
              <a:ext cx="73528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TEMPUS project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 / </a:t>
              </a:r>
              <a:r>
                <a:rPr lang="en-US" sz="1400" i="1" dirty="0" smtClean="0">
                  <a:solidFill>
                    <a:schemeClr val="tx1">
                      <a:lumMod val="50000"/>
                    </a:schemeClr>
                  </a:solidFill>
                </a:rPr>
                <a:t>QUEECA – Central Asian workshop on the results of the accreditation visits</a:t>
              </a:r>
              <a:endParaRPr lang="ru-RU" sz="1400" i="1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Кыргызский Государственный Университет Строительства, </a:t>
              </a:r>
              <a:r>
                <a:rPr lang="ru-RU" sz="1400" i="1" dirty="0">
                  <a:solidFill>
                    <a:schemeClr val="tx1">
                      <a:lumMod val="50000"/>
                    </a:schemeClr>
                  </a:solidFill>
                </a:rPr>
                <a:t>Т</a:t>
              </a:r>
              <a:r>
                <a:rPr lang="ru-RU" sz="1400" i="1" dirty="0" smtClean="0">
                  <a:solidFill>
                    <a:schemeClr val="tx1">
                      <a:lumMod val="50000"/>
                    </a:schemeClr>
                  </a:solidFill>
                </a:rPr>
                <a:t>ранспорта и Архитектуры</a:t>
              </a: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897"/>
            <a:stretch/>
          </p:blipFill>
          <p:spPr bwMode="auto">
            <a:xfrm>
              <a:off x="395536" y="116632"/>
              <a:ext cx="648072" cy="629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 descr="http://eeas.europa.eu/delegations/tajikistan/images/content/press_corner/tempus-logo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88950"/>
              <a:ext cx="648072" cy="684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5616" y="692696"/>
              <a:ext cx="705678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95537" y="980728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000000"/>
                </a:solidFill>
              </a:rPr>
              <a:t>Выдержки из Закона </a:t>
            </a:r>
            <a:r>
              <a:rPr lang="ru-RU" sz="2000" i="1" dirty="0">
                <a:solidFill>
                  <a:srgbClr val="000000"/>
                </a:solidFill>
              </a:rPr>
              <a:t>Кыргызской Республики от 4 июля 2013 года № 110 </a:t>
            </a:r>
            <a:r>
              <a:rPr lang="ru-RU" sz="2000" i="1" dirty="0" smtClean="0">
                <a:solidFill>
                  <a:srgbClr val="000000"/>
                </a:solidFill>
              </a:rPr>
              <a:t>«О </a:t>
            </a:r>
            <a:r>
              <a:rPr lang="ru-RU" sz="2000" i="1" dirty="0">
                <a:solidFill>
                  <a:srgbClr val="000000"/>
                </a:solidFill>
              </a:rPr>
              <a:t>внесении изменений в Закон Кыргызской Республики  «Об образовании</a:t>
            </a:r>
            <a:r>
              <a:rPr lang="ru-RU" sz="2000" i="1" dirty="0" smtClean="0">
                <a:solidFill>
                  <a:srgbClr val="000000"/>
                </a:solidFill>
              </a:rPr>
              <a:t>»»:</a:t>
            </a:r>
            <a:endParaRPr lang="ru-RU" sz="2000" b="1" i="1" dirty="0" smtClean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2268155"/>
            <a:ext cx="67687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В целях подтверждения качества предоставляемых образовательных услуг образовательные организации проходят аккредитацию в порядке, установленном законодательством Кыргызской Республики.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endParaRPr lang="ru-RU" sz="2000" dirty="0">
              <a:solidFill>
                <a:srgbClr val="0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Аккредитация образовательных организаций независимо от форм собственности и ведомственной принадлежности осуществляется на основании их письменного заявления сроком на пять лет </a:t>
            </a:r>
            <a:r>
              <a:rPr lang="ru-RU" sz="2000" dirty="0" err="1">
                <a:solidFill>
                  <a:srgbClr val="000000"/>
                </a:solidFill>
              </a:rPr>
              <a:t>аккредитационными</a:t>
            </a:r>
            <a:r>
              <a:rPr lang="ru-RU" sz="2000" dirty="0">
                <a:solidFill>
                  <a:srgbClr val="000000"/>
                </a:solidFill>
              </a:rPr>
              <a:t> агентствам.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endParaRPr lang="ru-RU" sz="2000" dirty="0">
              <a:solidFill>
                <a:srgbClr val="0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rgbClr val="000000"/>
                </a:solidFill>
              </a:rPr>
              <a:t>Образовательные организации, прошедшие аккредитацию, имеют право выдавать выпускникам документы государственного образца.</a:t>
            </a:r>
            <a:r>
              <a:rPr lang="ru-RU" sz="2000" dirty="0" smtClean="0">
                <a:solidFill>
                  <a:srgbClr val="000000"/>
                </a:solidFill>
              </a:rPr>
              <a:t>     </a:t>
            </a:r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452</TotalTime>
  <Words>1018</Words>
  <Application>Microsoft Office PowerPoint</Application>
  <PresentationFormat>Экран (4:3)</PresentationFormat>
  <Paragraphs>116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Wingdings</vt:lpstr>
      <vt:lpstr>Thermal</vt:lpstr>
      <vt:lpstr>  Kyrgyz State University of Construction, Transport and Architecture n.a. N. Isanov  Кыргызский Государственный Университет Транспорта, Строительства и Архитектуры им. Насирдина Исанова.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КГУСТА Кыргызский Государственный Университет Транспорта, Строительства и Архитектуры им. Н.Исанова.</dc:title>
  <dc:creator>Nurlan K. Omurov</dc:creator>
  <cp:lastModifiedBy>Кафедра_ЖД</cp:lastModifiedBy>
  <cp:revision>88</cp:revision>
  <cp:lastPrinted>2016-04-05T05:10:53Z</cp:lastPrinted>
  <dcterms:created xsi:type="dcterms:W3CDTF">2015-07-29T05:16:11Z</dcterms:created>
  <dcterms:modified xsi:type="dcterms:W3CDTF">2017-03-11T02:08:59Z</dcterms:modified>
</cp:coreProperties>
</file>